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8" r:id="rId3"/>
    <p:sldId id="262" r:id="rId4"/>
    <p:sldId id="265" r:id="rId5"/>
    <p:sldId id="263" r:id="rId6"/>
    <p:sldId id="264" r:id="rId7"/>
    <p:sldId id="266" r:id="rId8"/>
    <p:sldId id="268" r:id="rId9"/>
    <p:sldId id="267" r:id="rId10"/>
    <p:sldId id="269" r:id="rId11"/>
    <p:sldId id="270" r:id="rId12"/>
    <p:sldId id="260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6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B37B-2566-473F-9BA0-A19FE27ADC55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CB7A-035D-44DB-9848-2A08AD9FE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0240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B37B-2566-473F-9BA0-A19FE27ADC55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CB7A-035D-44DB-9848-2A08AD9FE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73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B37B-2566-473F-9BA0-A19FE27ADC55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CB7A-035D-44DB-9848-2A08AD9FE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393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B37B-2566-473F-9BA0-A19FE27ADC55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CB7A-035D-44DB-9848-2A08AD9FE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608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B37B-2566-473F-9BA0-A19FE27ADC55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CB7A-035D-44DB-9848-2A08AD9FE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098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B37B-2566-473F-9BA0-A19FE27ADC55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CB7A-035D-44DB-9848-2A08AD9FE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288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B37B-2566-473F-9BA0-A19FE27ADC55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CB7A-035D-44DB-9848-2A08AD9FE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97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B37B-2566-473F-9BA0-A19FE27ADC55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CB7A-035D-44DB-9848-2A08AD9FE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207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B37B-2566-473F-9BA0-A19FE27ADC55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CB7A-035D-44DB-9848-2A08AD9FE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657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B37B-2566-473F-9BA0-A19FE27ADC55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CB7A-035D-44DB-9848-2A08AD9FE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717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B37B-2566-473F-9BA0-A19FE27ADC55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CB7A-035D-44DB-9848-2A08AD9FE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059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FB37B-2566-473F-9BA0-A19FE27ADC55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4CB7A-035D-44DB-9848-2A08AD9FE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12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1" y="188640"/>
            <a:ext cx="9157845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КАЗАХСКИЙ НАЦИОНАЛЬНЫЙ УНИВЕРСИТЕТ ИМ. АЛЬ-ФАРАБИ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2366" y="1196753"/>
            <a:ext cx="7560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</a:rPr>
              <a:t>Высшая школа экономики и бизнеса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endParaRPr lang="ru-RU" sz="2400" dirty="0" smtClean="0">
              <a:latin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atin typeface="Arial" panose="020B0604020202020204" pitchFamily="34" charset="0"/>
              </a:rPr>
              <a:t>Кафедра «Финансы и учет»</a:t>
            </a:r>
            <a:endParaRPr lang="ru-RU" sz="2400" b="1"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1" y="4005065"/>
            <a:ext cx="11255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Arial" pitchFamily="34" charset="0"/>
                <a:cs typeface="Arial" pitchFamily="34" charset="0"/>
              </a:rPr>
              <a:t>Модуль </a:t>
            </a:r>
            <a:r>
              <a:rPr lang="en-US" sz="2400" b="1" dirty="0" smtClean="0"/>
              <a:t>II </a:t>
            </a:r>
            <a:r>
              <a:rPr lang="ru-RU" sz="2400" b="1" dirty="0" smtClean="0"/>
              <a:t>Анализ финансового рынка Казахстана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Тема 8: «</a:t>
            </a:r>
            <a:r>
              <a:rPr lang="ru-RU" sz="2400" b="1" dirty="0" smtClean="0"/>
              <a:t>Фондовый рынок Казахстана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5736" y="5661248"/>
            <a:ext cx="9837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</a:rPr>
              <a:t>Дисциплина: финансовые рынки</a:t>
            </a:r>
          </a:p>
          <a:p>
            <a:r>
              <a:rPr lang="ru-RU" sz="2000" b="1" dirty="0" smtClean="0">
                <a:latin typeface="Arial" panose="020B0604020202020204" pitchFamily="34" charset="0"/>
              </a:rPr>
              <a:t>Преподаватель: </a:t>
            </a:r>
            <a:r>
              <a:rPr lang="ru-RU" sz="2000" b="1" dirty="0" err="1" smtClean="0">
                <a:latin typeface="Arial" panose="020B0604020202020204" pitchFamily="34" charset="0"/>
              </a:rPr>
              <a:t>к.э.н</a:t>
            </a:r>
            <a:r>
              <a:rPr lang="ru-RU" sz="2000" b="1" dirty="0" smtClean="0">
                <a:latin typeface="Arial" panose="020B0604020202020204" pitchFamily="34" charset="0"/>
              </a:rPr>
              <a:t>., и.о </a:t>
            </a:r>
            <a:r>
              <a:rPr lang="kk-KZ" sz="2000" b="1" dirty="0" smtClean="0">
                <a:latin typeface="Arial" panose="020B0604020202020204" pitchFamily="34" charset="0"/>
              </a:rPr>
              <a:t>д</a:t>
            </a:r>
            <a:r>
              <a:rPr lang="ru-RU" sz="2000" b="1" dirty="0" err="1" smtClean="0">
                <a:latin typeface="Arial" panose="020B0604020202020204" pitchFamily="34" charset="0"/>
              </a:rPr>
              <a:t>оцента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Касенова</a:t>
            </a:r>
            <a:r>
              <a:rPr lang="ru-RU" sz="2000" b="1" dirty="0" smtClean="0">
                <a:latin typeface="Arial" panose="020B0604020202020204" pitchFamily="34" charset="0"/>
              </a:rPr>
              <a:t> Г.Е</a:t>
            </a:r>
            <a:endParaRPr lang="ru-RU" sz="2000" b="1" dirty="0"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407" y="2162175"/>
            <a:ext cx="2452338" cy="17708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50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Рынок акций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5112" y="1259443"/>
            <a:ext cx="7620000" cy="5598557"/>
            <a:chOff x="161925" y="1267142"/>
            <a:chExt cx="7620000" cy="559855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21907"/>
            <a:stretch/>
          </p:blipFill>
          <p:spPr>
            <a:xfrm>
              <a:off x="161925" y="1636474"/>
              <a:ext cx="7620000" cy="522922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54964" y="1267142"/>
              <a:ext cx="6833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График 8. Индексы фондовых бирж других стран и КА</a:t>
              </a:r>
              <a:r>
                <a:rPr lang="en-US" b="1" dirty="0" smtClean="0"/>
                <a:t>S</a:t>
              </a:r>
              <a:r>
                <a:rPr lang="ru-RU" b="1" dirty="0" smtClean="0"/>
                <a:t>Е </a:t>
              </a:r>
              <a:endParaRPr lang="ru-RU" b="1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7635112" y="1230413"/>
            <a:ext cx="4182815" cy="258532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Так, в отчетном квартале на мировых фондовых биржах наблюдалось достижение рекордных</a:t>
            </a:r>
          </a:p>
          <a:p>
            <a:r>
              <a:rPr lang="ru-RU" dirty="0"/>
              <a:t>уровней индексов S&amp;P 500 (США) </a:t>
            </a:r>
          </a:p>
          <a:p>
            <a:r>
              <a:rPr lang="ru-RU" dirty="0" smtClean="0"/>
              <a:t>до 4 297,5 пунктов (8,2%), </a:t>
            </a:r>
          </a:p>
          <a:p>
            <a:r>
              <a:rPr lang="ru-RU" dirty="0" err="1" smtClean="0"/>
              <a:t>Eurostoxx</a:t>
            </a:r>
            <a:r>
              <a:rPr lang="ru-RU" dirty="0" smtClean="0"/>
              <a:t> </a:t>
            </a:r>
            <a:r>
              <a:rPr lang="ru-RU" dirty="0"/>
              <a:t>(Еврозона) </a:t>
            </a:r>
            <a:endParaRPr lang="ru-RU" dirty="0" smtClean="0"/>
          </a:p>
          <a:p>
            <a:r>
              <a:rPr lang="ru-RU" dirty="0" smtClean="0"/>
              <a:t>до </a:t>
            </a:r>
            <a:r>
              <a:rPr lang="ru-RU" dirty="0"/>
              <a:t>4 158,1 пунктов </a:t>
            </a:r>
            <a:r>
              <a:rPr lang="ru-RU" dirty="0" smtClean="0"/>
              <a:t>(3,7%), </a:t>
            </a:r>
          </a:p>
          <a:p>
            <a:r>
              <a:rPr lang="ru-RU" dirty="0" smtClean="0"/>
              <a:t>MOEX </a:t>
            </a:r>
            <a:r>
              <a:rPr lang="ru-RU" dirty="0"/>
              <a:t>(Россия) </a:t>
            </a:r>
            <a:endParaRPr lang="ru-RU" dirty="0" smtClean="0"/>
          </a:p>
          <a:p>
            <a:r>
              <a:rPr lang="ru-RU" dirty="0" smtClean="0"/>
              <a:t>до </a:t>
            </a:r>
            <a:r>
              <a:rPr lang="ru-RU" dirty="0"/>
              <a:t>3 860,2 </a:t>
            </a:r>
            <a:r>
              <a:rPr lang="ru-RU" dirty="0" smtClean="0"/>
              <a:t>пунктов(8,5%)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48076" y="4321205"/>
            <a:ext cx="4556888" cy="20313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Индекс </a:t>
            </a:r>
            <a:r>
              <a:rPr lang="ru-RU" dirty="0"/>
              <a:t>KASE продемонстрировал уверенный</a:t>
            </a:r>
          </a:p>
          <a:p>
            <a:pPr algn="ctr"/>
            <a:r>
              <a:rPr lang="ru-RU" dirty="0"/>
              <a:t>рост в 7,4% с 3 112,32 до 3 344,07 пунктов,</a:t>
            </a:r>
          </a:p>
          <a:p>
            <a:pPr algn="ctr"/>
            <a:r>
              <a:rPr lang="ru-RU" dirty="0"/>
              <a:t>достигнув исторического максимума 7 июня</a:t>
            </a:r>
          </a:p>
          <a:p>
            <a:pPr algn="ctr"/>
            <a:r>
              <a:rPr lang="ru-RU" dirty="0"/>
              <a:t>2021 года – 3 421,27 </a:t>
            </a:r>
            <a:r>
              <a:rPr lang="ru-RU" dirty="0" smtClean="0"/>
              <a:t>пунктов.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4164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451" y="2470473"/>
            <a:ext cx="4711376" cy="3902241"/>
            <a:chOff x="697491" y="2498559"/>
            <a:chExt cx="4711376" cy="390224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20227"/>
            <a:stretch/>
          </p:blipFill>
          <p:spPr>
            <a:xfrm>
              <a:off x="697491" y="2867891"/>
              <a:ext cx="4711376" cy="35329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97491" y="2498559"/>
              <a:ext cx="4613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График 9. </a:t>
              </a:r>
              <a:r>
                <a:rPr lang="ru-RU" b="1" dirty="0"/>
                <a:t>Индекс КА</a:t>
              </a:r>
              <a:r>
                <a:rPr lang="en-US" b="1" dirty="0"/>
                <a:t>S</a:t>
              </a:r>
              <a:r>
                <a:rPr lang="ru-RU" b="1" dirty="0" smtClean="0"/>
                <a:t>Е и компоненты </a:t>
              </a:r>
              <a:endParaRPr lang="ru-RU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993104" y="2470473"/>
            <a:ext cx="5561588" cy="4086907"/>
            <a:chOff x="5993104" y="2285807"/>
            <a:chExt cx="5561588" cy="408690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5004"/>
            <a:stretch/>
          </p:blipFill>
          <p:spPr>
            <a:xfrm>
              <a:off x="5993104" y="2632364"/>
              <a:ext cx="5561588" cy="374035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331658" y="2285807"/>
              <a:ext cx="4884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График 10. Объём торгов на рыке акций </a:t>
              </a:r>
              <a:endParaRPr lang="ru-RU" b="1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838433" y="429993"/>
            <a:ext cx="5364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Акции </a:t>
            </a:r>
            <a:r>
              <a:rPr lang="ru-RU" dirty="0" err="1"/>
              <a:t>Казатомпрома</a:t>
            </a:r>
            <a:r>
              <a:rPr lang="ru-RU" dirty="0"/>
              <a:t> за квартал</a:t>
            </a:r>
          </a:p>
          <a:p>
            <a:pPr algn="ctr"/>
            <a:r>
              <a:rPr lang="ru-RU" dirty="0"/>
              <a:t>выросли на 25% до 13 290 тенге, а максимальное значение было зафиксировано 11 </a:t>
            </a:r>
            <a:r>
              <a:rPr lang="ru-RU" dirty="0" smtClean="0"/>
              <a:t>июня </a:t>
            </a:r>
            <a:r>
              <a:rPr lang="ru-RU" dirty="0" err="1" smtClean="0"/>
              <a:t>т.г</a:t>
            </a:r>
            <a:r>
              <a:rPr lang="ru-RU" dirty="0"/>
              <a:t>. (13 599,19 тенге)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0836" y="1713500"/>
            <a:ext cx="6819328" cy="64633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Рост также демонстрировали </a:t>
            </a:r>
            <a:r>
              <a:rPr lang="ru-RU" dirty="0" smtClean="0"/>
              <a:t>KEGOC 4,2</a:t>
            </a:r>
            <a:r>
              <a:rPr lang="ru-RU" dirty="0"/>
              <a:t>%, </a:t>
            </a:r>
            <a:r>
              <a:rPr lang="ru-RU" dirty="0" smtClean="0"/>
              <a:t>Народного банка 11,8</a:t>
            </a:r>
            <a:r>
              <a:rPr lang="ru-RU" dirty="0"/>
              <a:t>% </a:t>
            </a:r>
            <a:r>
              <a:rPr lang="ru-RU" dirty="0" smtClean="0"/>
              <a:t>Банка </a:t>
            </a:r>
            <a:r>
              <a:rPr lang="ru-RU" dirty="0" err="1" smtClean="0"/>
              <a:t>ЦентрКредит</a:t>
            </a:r>
            <a:r>
              <a:rPr lang="ru-RU" dirty="0" smtClean="0"/>
              <a:t>  </a:t>
            </a:r>
            <a:r>
              <a:rPr lang="ru-RU" dirty="0"/>
              <a:t>5,3</a:t>
            </a:r>
            <a:r>
              <a:rPr lang="ru-RU" dirty="0" smtClean="0"/>
              <a:t>% </a:t>
            </a:r>
            <a:r>
              <a:rPr lang="ru-RU" dirty="0" err="1" smtClean="0"/>
              <a:t>Казахтелеком</a:t>
            </a:r>
            <a:r>
              <a:rPr lang="ru-RU" dirty="0" smtClean="0"/>
              <a:t> 16,5%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345800" y="1214823"/>
            <a:ext cx="4749218" cy="120032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Объем торгов на рынке акций </a:t>
            </a:r>
            <a:r>
              <a:rPr lang="ru-RU" dirty="0" smtClean="0"/>
              <a:t>по сравнению с предыдущим </a:t>
            </a:r>
            <a:r>
              <a:rPr lang="ru-RU" dirty="0"/>
              <a:t>кварталом снизился на 38,6% </a:t>
            </a:r>
            <a:r>
              <a:rPr lang="ru-RU" dirty="0" smtClean="0"/>
              <a:t>и составил </a:t>
            </a:r>
            <a:r>
              <a:rPr lang="ru-RU" dirty="0"/>
              <a:t>28,5 млрд. тенге</a:t>
            </a:r>
          </a:p>
        </p:txBody>
      </p:sp>
    </p:spTree>
    <p:extLst>
      <p:ext uri="{BB962C8B-B14F-4D97-AF65-F5344CB8AC3E}">
        <p14:creationId xmlns:p14="http://schemas.microsoft.com/office/powerpoint/2010/main" xmlns="" val="971752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Резюме</a:t>
            </a:r>
            <a:r>
              <a:rPr lang="ru-RU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Кривая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доходности государственных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ценных бумаг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концу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 отчетного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квартала незначительно повысилась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фоне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снижения спроса со стороны участников рынка. Кроме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того, наблюдался приток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иностранных инвесторов в ГЦБ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РК прирост их портфеля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составил 89,1 млрд. тенге. Вслед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 мировыми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фондовыми рынками индекс KASE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демонстрировал уверенный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рост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достиг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исторического максимума 7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июня 2021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года – 3 421,27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пунктов.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структуре индекса KASE основным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драйвером роста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выступала энергетическая отрасль. Акции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Казатомпрома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 квартал выросли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25% до 13 290 тенге, а максимальное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значение было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зафиксировано 11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июня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(13 599,19 тенге). </a:t>
            </a:r>
          </a:p>
        </p:txBody>
      </p:sp>
    </p:spTree>
    <p:extLst>
      <p:ext uri="{BB962C8B-B14F-4D97-AF65-F5344CB8AC3E}">
        <p14:creationId xmlns:p14="http://schemas.microsoft.com/office/powerpoint/2010/main" xmlns="" val="30020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823B3F-D496-4615-BF8A-C2C33387D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4925"/>
            <a:ext cx="10972800" cy="4369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Список литературы:</a:t>
            </a:r>
            <a:endParaRPr lang="ru-RU" sz="3200" b="1" dirty="0">
              <a:solidFill>
                <a:srgbClr val="005AA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D0B6D7-3581-40D6-8F27-A02D7F0E1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86" y="764705"/>
            <a:ext cx="11609904" cy="5832648"/>
          </a:xfrm>
        </p:spPr>
        <p:txBody>
          <a:bodyPr>
            <a:normAutofit fontScale="70000" lnSpcReduction="20000"/>
          </a:bodyPr>
          <a:lstStyle/>
          <a:p>
            <a:endParaRPr lang="ru-RU" sz="2400" dirty="0" smtClean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Обзор финансового рынка Казахстана за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II 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квартал 2021 года //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nationalbank.kz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Касенова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Г.Е Современные финансовые услуги банков: учебное пособие /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Қазақ Университеті- Алматы, 2021, 264с.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Современные финансовые рынки: учебник /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Криничанский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К.В., под ред., Рубцов Б.Б., под ред., Цыганов А.А., под ред., Адамова К.Р., Анненская Н.Е., Бутурлин И.В., Куликова Е.И., Ларионова И.В., Панова С.А., Сахаров А.А.,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Шакер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И.Е. — Москва: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КноРус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2021. — 600 с.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Никитина, Т. В.  Финансовые рынки и институты : учебник и практикум для прикладного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бакалавриата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/ Т. В. Никитина, А. В.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Репета-Турсунова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 — 2-е изд.,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испр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и доп. — Москва: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Юрайт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2019. — 339 с.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Финансовые рынки: учебник / коллектив авторов ; под ред. С.В. Брюховецкой, Б.Б. Рубцова. — Москва: КНОРУС, 2018. — 462 с. 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Болдырева, Н. Б., Чернова, Г. В.,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Калайда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С. А.,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Фаизова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А. А., &amp;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Дарушин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И. А.  Финансовые рынки и институты: учебник и практикум для академического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бакалавриата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— Москва: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Юрайт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2016. – 458с.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http://www.nationalbank.kz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u="sng" dirty="0" smtClean="0">
                <a:latin typeface="Arial" pitchFamily="34" charset="0"/>
                <a:cs typeface="Arial" pitchFamily="34" charset="0"/>
              </a:rPr>
              <a:t>https://finreg.kz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kase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u="sng" dirty="0" err="1" smtClean="0">
                <a:latin typeface="Arial" pitchFamily="34" charset="0"/>
                <a:cs typeface="Arial" pitchFamily="34" charset="0"/>
              </a:rPr>
              <a:t>kz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975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9036" y="1690688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Понятие фондового рынка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ценные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бумаги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Рынок корпоративных облигаций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Рынок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акций</a:t>
            </a:r>
          </a:p>
        </p:txBody>
      </p:sp>
    </p:spTree>
    <p:extLst>
      <p:ext uri="{BB962C8B-B14F-4D97-AF65-F5344CB8AC3E}">
        <p14:creationId xmlns:p14="http://schemas.microsoft.com/office/powerpoint/2010/main" xmlns="" val="428702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608" y="634134"/>
            <a:ext cx="11450784" cy="292648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Фондовый рынок </a:t>
            </a:r>
            <a:r>
              <a:rPr lang="ru-RU" dirty="0"/>
              <a:t>является механизмом, обеспечивающим переход денежных средств из одного сектора экономики в другой.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62400"/>
            <a:ext cx="12192000" cy="2895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01636" y="1861849"/>
            <a:ext cx="6096000" cy="156966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На фондовом рынке товаром являются ценные бумаги. Именно поэтому фондовый рынок по-другому можно назвать рынком ценных бумаг.</a:t>
            </a:r>
          </a:p>
        </p:txBody>
      </p:sp>
    </p:spTree>
    <p:extLst>
      <p:ext uri="{BB962C8B-B14F-4D97-AF65-F5344CB8AC3E}">
        <p14:creationId xmlns:p14="http://schemas.microsoft.com/office/powerpoint/2010/main" xmlns="" val="3238169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13117" y="1623435"/>
            <a:ext cx="7315200" cy="4876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5" y="415637"/>
            <a:ext cx="8347363" cy="4530435"/>
          </a:xfr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800" dirty="0" smtClean="0"/>
              <a:t>Главная </a:t>
            </a:r>
            <a:r>
              <a:rPr lang="ru-RU" sz="3800" dirty="0"/>
              <a:t>функция фондового рынка – перераспределение средств. </a:t>
            </a: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b="1" dirty="0" smtClean="0">
                <a:solidFill>
                  <a:srgbClr val="002060"/>
                </a:solidFill>
              </a:rPr>
              <a:t> «ИНВЕСТИРОВАНИЕ» </a:t>
            </a:r>
            <a:r>
              <a:rPr lang="ru-RU" sz="3800" dirty="0" smtClean="0">
                <a:solidFill>
                  <a:srgbClr val="002060"/>
                </a:solidFill>
              </a:rPr>
              <a:t/>
            </a:r>
            <a:br>
              <a:rPr lang="ru-RU" sz="3800" dirty="0" smtClean="0">
                <a:solidFill>
                  <a:srgbClr val="002060"/>
                </a:solidFill>
              </a:rPr>
            </a:br>
            <a:r>
              <a:rPr lang="ru-RU" sz="3800" dirty="0" smtClean="0"/>
              <a:t>Люди</a:t>
            </a:r>
            <a:r>
              <a:rPr lang="ru-RU" sz="3800" dirty="0"/>
              <a:t>, у которых есть избыток денежных средств отдают свои деньги тем, у кого есть недостаток денежных средств.</a:t>
            </a:r>
          </a:p>
        </p:txBody>
      </p:sp>
    </p:spTree>
    <p:extLst>
      <p:ext uri="{BB962C8B-B14F-4D97-AF65-F5344CB8AC3E}">
        <p14:creationId xmlns:p14="http://schemas.microsoft.com/office/powerpoint/2010/main" xmlns="" val="395398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61164"/>
            <a:ext cx="12192000" cy="23968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45526" y="2640058"/>
            <a:ext cx="7647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Основными товарами фондового рынка в разделе ц. б. являются акции, корпоративные облигации и ГЦБ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7926" y="862097"/>
            <a:ext cx="8617527" cy="132343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Кто-то считает что фондовый рынок отвечает только за ценные бумаги, но это далеко не так. </a:t>
            </a:r>
            <a:r>
              <a:rPr lang="ru-RU" sz="2000" b="1" dirty="0" smtClean="0"/>
              <a:t>Там </a:t>
            </a:r>
            <a:r>
              <a:rPr lang="ru-RU" sz="2000" b="1" dirty="0"/>
              <a:t>есть валюта, сырье, ценные бумаги и производные финансовые инструменты, которые облегчают финансовые торги.</a:t>
            </a:r>
          </a:p>
        </p:txBody>
      </p:sp>
    </p:spTree>
    <p:extLst>
      <p:ext uri="{BB962C8B-B14F-4D97-AF65-F5344CB8AC3E}">
        <p14:creationId xmlns:p14="http://schemas.microsoft.com/office/powerpoint/2010/main" xmlns="" val="2566751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436" y="4473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Государственные ценные </a:t>
            </a:r>
            <a:r>
              <a:rPr lang="ru-RU" b="1" dirty="0" smtClean="0">
                <a:solidFill>
                  <a:srgbClr val="002060"/>
                </a:solidFill>
              </a:rPr>
              <a:t>бумаги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82209" y="1205344"/>
            <a:ext cx="5872227" cy="3920837"/>
            <a:chOff x="487010" y="1427018"/>
            <a:chExt cx="6218590" cy="412686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2387"/>
            <a:stretch/>
          </p:blipFill>
          <p:spPr>
            <a:xfrm>
              <a:off x="487010" y="1690688"/>
              <a:ext cx="6218590" cy="386319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898073" y="1427018"/>
              <a:ext cx="3662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График 1. Кривая доходности </a:t>
              </a:r>
              <a:endParaRPr lang="ru-RU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259224" y="2133600"/>
            <a:ext cx="5530994" cy="4501481"/>
            <a:chOff x="6356206" y="2207704"/>
            <a:chExt cx="5260830" cy="427497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t="18218"/>
            <a:stretch/>
          </p:blipFill>
          <p:spPr>
            <a:xfrm>
              <a:off x="6356206" y="2854035"/>
              <a:ext cx="5260830" cy="362864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05602" y="2207704"/>
              <a:ext cx="42117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/>
                <a:t>График 2. Средняя доходность ЦБ                           по срокам и их изменения </a:t>
              </a:r>
              <a:endParaRPr lang="ru-RU" b="1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6467679" y="1087282"/>
            <a:ext cx="4857534" cy="92333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В отчетном периоде на </a:t>
            </a:r>
            <a:r>
              <a:rPr lang="ru-RU" dirty="0" err="1"/>
              <a:t>безрисковой</a:t>
            </a:r>
            <a:r>
              <a:rPr lang="ru-RU" dirty="0"/>
              <a:t> кривой</a:t>
            </a:r>
          </a:p>
          <a:p>
            <a:pPr algn="ctr"/>
            <a:r>
              <a:rPr lang="ru-RU" dirty="0"/>
              <a:t>доходности наблюдался рост доходностей</a:t>
            </a:r>
          </a:p>
          <a:p>
            <a:pPr algn="ctr"/>
            <a:r>
              <a:rPr lang="ru-RU" dirty="0"/>
              <a:t>ГЦБ по всем сегментам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8757" y="5267554"/>
            <a:ext cx="5740467" cy="120032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Рост доходностей отражало сокращение спроса на ГЦБ МФ со стороны участников рынка,</a:t>
            </a:r>
          </a:p>
          <a:p>
            <a:pPr algn="ctr"/>
            <a:r>
              <a:rPr lang="ru-RU" dirty="0"/>
              <a:t>несмотря на уменьшение предложений по</a:t>
            </a:r>
          </a:p>
          <a:p>
            <a:pPr algn="ctr"/>
            <a:r>
              <a:rPr lang="ru-RU" dirty="0"/>
              <a:t>выпуску ценных бумаг МФРК. </a:t>
            </a:r>
          </a:p>
        </p:txBody>
      </p:sp>
    </p:spTree>
    <p:extLst>
      <p:ext uri="{BB962C8B-B14F-4D97-AF65-F5344CB8AC3E}">
        <p14:creationId xmlns:p14="http://schemas.microsoft.com/office/powerpoint/2010/main" xmlns="" val="905332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183" y="-265649"/>
            <a:ext cx="11353797" cy="299301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Частично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нивелировалось притоком со стороны нерезидентов на фоне </a:t>
            </a:r>
            <a:r>
              <a:rPr lang="ru-RU" sz="3600" dirty="0" smtClean="0"/>
              <a:t>увеличившегося </a:t>
            </a:r>
            <a:r>
              <a:rPr lang="ru-RU" sz="3600" dirty="0"/>
              <a:t>к концу отчетного квартала интереса внешних инвесторов.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21071"/>
          <a:stretch/>
        </p:blipFill>
        <p:spPr>
          <a:xfrm>
            <a:off x="2292058" y="2836822"/>
            <a:ext cx="7600085" cy="3839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2135" y="2412763"/>
            <a:ext cx="605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График 3. Объём ГЦБ у нерезидентов, млрд. тенге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646339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49394" y="3001420"/>
            <a:ext cx="4782571" cy="3364420"/>
            <a:chOff x="349394" y="2678760"/>
            <a:chExt cx="4782571" cy="336442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/>
            <a:srcRect t="24634"/>
            <a:stretch/>
          </p:blipFill>
          <p:spPr>
            <a:xfrm>
              <a:off x="349394" y="3325091"/>
              <a:ext cx="4782571" cy="271808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81730" y="2678760"/>
              <a:ext cx="4253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График 4. Объём сделок на рынке    ГЦБ, в </a:t>
              </a:r>
              <a:r>
                <a:rPr lang="ru-RU" b="1" dirty="0" err="1" smtClean="0"/>
                <a:t>млр</a:t>
              </a:r>
              <a:r>
                <a:rPr lang="ru-RU" b="1" dirty="0" smtClean="0"/>
                <a:t>. </a:t>
              </a:r>
              <a:r>
                <a:rPr lang="ru-RU" b="1" dirty="0"/>
                <a:t>т</a:t>
              </a:r>
              <a:r>
                <a:rPr lang="ru-RU" b="1" dirty="0" smtClean="0"/>
                <a:t>енге </a:t>
              </a:r>
              <a:endParaRPr lang="ru-RU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131965" y="1431759"/>
            <a:ext cx="6616689" cy="5135296"/>
            <a:chOff x="5131965" y="1431759"/>
            <a:chExt cx="6616689" cy="513529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/>
            <a:srcRect t="17326"/>
            <a:stretch/>
          </p:blipFill>
          <p:spPr>
            <a:xfrm>
              <a:off x="5131965" y="1801091"/>
              <a:ext cx="6616689" cy="476596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371527" y="1431759"/>
              <a:ext cx="6137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График 5. Размещение ГЦБ МФ И МИО, млрд. тенге</a:t>
              </a:r>
              <a:endParaRPr lang="ru-RU" b="1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02903" y="1616425"/>
            <a:ext cx="5275553" cy="120032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Во втором квартале 2021 года на первичном</a:t>
            </a:r>
          </a:p>
          <a:p>
            <a:pPr algn="ctr"/>
            <a:r>
              <a:rPr lang="ru-RU" dirty="0"/>
              <a:t>рынке ГЦБ объем размещений составил 496</a:t>
            </a:r>
          </a:p>
          <a:p>
            <a:pPr algn="ctr"/>
            <a:r>
              <a:rPr lang="ru-RU" dirty="0"/>
              <a:t>млрд. тенге, </a:t>
            </a:r>
            <a:r>
              <a:rPr lang="ru-RU" dirty="0" smtClean="0"/>
              <a:t>на  </a:t>
            </a:r>
            <a:r>
              <a:rPr lang="ru-RU" dirty="0"/>
              <a:t>вторичном рынке </a:t>
            </a:r>
            <a:r>
              <a:rPr lang="ru-RU" dirty="0" smtClean="0"/>
              <a:t>объем </a:t>
            </a:r>
            <a:r>
              <a:rPr lang="ru-RU" dirty="0"/>
              <a:t>сделок </a:t>
            </a:r>
            <a:r>
              <a:rPr lang="ru-RU" dirty="0" smtClean="0"/>
              <a:t>составил </a:t>
            </a:r>
            <a:r>
              <a:rPr lang="ru-RU" dirty="0"/>
              <a:t>278,6 млрд </a:t>
            </a:r>
            <a:r>
              <a:rPr lang="ru-RU" dirty="0" smtClean="0"/>
              <a:t>тенге.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15555" y="508428"/>
            <a:ext cx="6096000" cy="64633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err="1"/>
              <a:t>Акиматы</a:t>
            </a:r>
            <a:r>
              <a:rPr lang="ru-RU" dirty="0"/>
              <a:t> 5 областей и 2 городов республиканского значения </a:t>
            </a:r>
            <a:r>
              <a:rPr lang="ru-RU" dirty="0" smtClean="0"/>
              <a:t>разместились </a:t>
            </a:r>
            <a:r>
              <a:rPr lang="ru-RU" dirty="0"/>
              <a:t>на сумму 54 млрд. тенге</a:t>
            </a:r>
          </a:p>
        </p:txBody>
      </p:sp>
    </p:spTree>
    <p:extLst>
      <p:ext uri="{BB962C8B-B14F-4D97-AF65-F5344CB8AC3E}">
        <p14:creationId xmlns:p14="http://schemas.microsoft.com/office/powerpoint/2010/main" xmlns="" val="21226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6629089" y="1628476"/>
            <a:ext cx="5562911" cy="4922506"/>
            <a:chOff x="6490543" y="1573057"/>
            <a:chExt cx="5701457" cy="492250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3056" b="10980"/>
            <a:stretch/>
          </p:blipFill>
          <p:spPr>
            <a:xfrm>
              <a:off x="6490543" y="1981200"/>
              <a:ext cx="5701457" cy="451436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675413" y="1573057"/>
              <a:ext cx="5331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График 7. Годовая доходность эмитентов, %</a:t>
              </a:r>
              <a:endParaRPr lang="ru-RU" b="1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182" y="171161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Рынок корпоративных облигаций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4543" y="1383378"/>
            <a:ext cx="6096000" cy="92333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/>
              <a:t>Объем торговли на рынке корпоративных</a:t>
            </a:r>
          </a:p>
          <a:p>
            <a:pPr algn="ctr"/>
            <a:r>
              <a:rPr lang="ru-RU" dirty="0"/>
              <a:t>облигаций во втором квартале 2021 года составил 250,4 млрд. тенге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94543" y="2420054"/>
            <a:ext cx="6373091" cy="4387058"/>
            <a:chOff x="935182" y="2470941"/>
            <a:chExt cx="6373091" cy="4387058"/>
          </a:xfrm>
        </p:grpSpPr>
        <p:sp>
          <p:nvSpPr>
            <p:cNvPr id="5" name="TextBox 4"/>
            <p:cNvSpPr txBox="1"/>
            <p:nvPr/>
          </p:nvSpPr>
          <p:spPr>
            <a:xfrm>
              <a:off x="935182" y="2470941"/>
              <a:ext cx="60752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График 6. Объём сделок на рынке корпоративных облигаций </a:t>
              </a:r>
              <a:endParaRPr lang="ru-RU" b="1" dirty="0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-182" t="22049" r="182" b="-7693"/>
            <a:stretch/>
          </p:blipFill>
          <p:spPr>
            <a:xfrm>
              <a:off x="935182" y="3117272"/>
              <a:ext cx="6373091" cy="37407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57190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</TotalTime>
  <Words>689</Words>
  <Application>Microsoft Office PowerPoint</Application>
  <PresentationFormat>Произвольный</PresentationFormat>
  <Paragraphs>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КАЗАХСКИЙ НАЦИОНАЛЬНЫЙ УНИВЕРСИТЕТ ИМ. АЛЬ-ФАРАБИ</vt:lpstr>
      <vt:lpstr>План</vt:lpstr>
      <vt:lpstr>Слайд 3</vt:lpstr>
      <vt:lpstr>Главная функция фондового рынка – перераспределение средств.   «ИНВЕСТИРОВАНИЕ»  Люди, у которых есть избыток денежных средств отдают свои деньги тем, у кого есть недостаток денежных средств.</vt:lpstr>
      <vt:lpstr>Слайд 5</vt:lpstr>
      <vt:lpstr>Государственные ценные бумаги</vt:lpstr>
      <vt:lpstr>Частично нивелировалось притоком со стороны нерезидентов на фоне увеличившегося к концу отчетного квартала интереса внешних инвесторов. </vt:lpstr>
      <vt:lpstr>Слайд 8</vt:lpstr>
      <vt:lpstr>Рынок корпоративных облигаций</vt:lpstr>
      <vt:lpstr> Рынок акций</vt:lpstr>
      <vt:lpstr>Слайд 11</vt:lpstr>
      <vt:lpstr>Резюме </vt:lpstr>
      <vt:lpstr>Список литературы: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КАЗАХСКИЙ НАЦИОНАЛЬНЫЙ УНИВЕРСИТЕТ ИМ.  АЛЬ-ФАРАБИ</dc:title>
  <dc:creator>Пользователь Windows</dc:creator>
  <cp:lastModifiedBy>Гульмира</cp:lastModifiedBy>
  <cp:revision>83</cp:revision>
  <dcterms:created xsi:type="dcterms:W3CDTF">2021-09-20T07:11:00Z</dcterms:created>
  <dcterms:modified xsi:type="dcterms:W3CDTF">2021-09-22T05:49:52Z</dcterms:modified>
</cp:coreProperties>
</file>